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0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3"/>
    <p:restoredTop sz="94721"/>
  </p:normalViewPr>
  <p:slideViewPr>
    <p:cSldViewPr snapToGrid="0" snapToObjects="1" showGuides="1">
      <p:cViewPr varScale="1">
        <p:scale>
          <a:sx n="108" d="100"/>
          <a:sy n="108" d="100"/>
        </p:scale>
        <p:origin x="140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86DAF-CCE6-AE49-B10B-EDACC309CF87}" type="datetimeFigureOut">
              <a:rPr lang="fr-FR" smtClean="0"/>
              <a:t>07/12/2021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AC51B-5CEB-5B47-BA74-5F43BC84C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0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91750"/>
            <a:ext cx="2057400" cy="493441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91750"/>
            <a:ext cx="6019800" cy="49344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5654"/>
            <a:ext cx="3008313" cy="11779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65653"/>
            <a:ext cx="5111750" cy="49605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350620"/>
            <a:ext cx="3008313" cy="37755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13"/>
              <a:stretch>
                <a:fillRect/>
              </a:stretch>
            </a:blipFill>
          </mc:Choice>
          <mc:Fallback>
            <a:blipFill rotWithShape="1">
              <a:blip r:embed="rId1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Un Centre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2176-F938-0B4D-89A8-A84B98BF8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5000"/>
        <a:buFont typeface="Wingdings" charset="2"/>
        <a:buChar char="u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6FA507AD-B85C-DC41-AF02-D03FA62D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278" y="35231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F3EAE7-EFEE-E146-9A06-6555302A3978}"/>
              </a:ext>
            </a:extLst>
          </p:cNvPr>
          <p:cNvSpPr/>
          <p:nvPr/>
        </p:nvSpPr>
        <p:spPr>
          <a:xfrm>
            <a:off x="0" y="304381"/>
            <a:ext cx="9144000" cy="670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543F83D-81BB-984F-8814-A28A7E992AB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926888"/>
            <a:ext cx="2160000" cy="1965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3562357-71E1-FC4C-A40F-6DEB793FDA4E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96199" y="1926888"/>
            <a:ext cx="2160000" cy="1965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Flèche vers la droite 25">
            <a:extLst>
              <a:ext uri="{FF2B5EF4-FFF2-40B4-BE49-F238E27FC236}">
                <a16:creationId xmlns:a16="http://schemas.microsoft.com/office/drawing/2014/main" id="{148B22C2-CE28-A648-81D4-0C538246E2A2}"/>
              </a:ext>
            </a:extLst>
          </p:cNvPr>
          <p:cNvSpPr/>
          <p:nvPr/>
        </p:nvSpPr>
        <p:spPr>
          <a:xfrm>
            <a:off x="2466000" y="2229010"/>
            <a:ext cx="918257" cy="1933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 vers la droite 26">
            <a:extLst>
              <a:ext uri="{FF2B5EF4-FFF2-40B4-BE49-F238E27FC236}">
                <a16:creationId xmlns:a16="http://schemas.microsoft.com/office/drawing/2014/main" id="{048FFC7B-5B8A-AE4C-8133-D0FE312625DC}"/>
              </a:ext>
            </a:extLst>
          </p:cNvPr>
          <p:cNvSpPr/>
          <p:nvPr/>
        </p:nvSpPr>
        <p:spPr>
          <a:xfrm>
            <a:off x="5645162" y="2252759"/>
            <a:ext cx="918257" cy="159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extLst>
              <a:ext uri="{FF2B5EF4-FFF2-40B4-BE49-F238E27FC236}">
                <a16:creationId xmlns:a16="http://schemas.microsoft.com/office/drawing/2014/main" id="{EA72EC06-CC4B-DE40-A316-02F731B58A6D}"/>
              </a:ext>
            </a:extLst>
          </p:cNvPr>
          <p:cNvSpPr/>
          <p:nvPr/>
        </p:nvSpPr>
        <p:spPr>
          <a:xfrm>
            <a:off x="3384257" y="1926889"/>
            <a:ext cx="2260905" cy="8061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RTM: RTTOV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082C83-054B-C847-84CF-B1586A7A853C}"/>
              </a:ext>
            </a:extLst>
          </p:cNvPr>
          <p:cNvSpPr/>
          <p:nvPr/>
        </p:nvSpPr>
        <p:spPr>
          <a:xfrm>
            <a:off x="2758352" y="2813172"/>
            <a:ext cx="3669720" cy="1915456"/>
          </a:xfrm>
          <a:prstGeom prst="rect">
            <a:avLst/>
          </a:prstGeom>
          <a:noFill/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3">
            <a:extLst>
              <a:ext uri="{FF2B5EF4-FFF2-40B4-BE49-F238E27FC236}">
                <a16:creationId xmlns:a16="http://schemas.microsoft.com/office/drawing/2014/main" id="{0401D22C-72F6-2A4D-9AB7-435A2390A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0078"/>
              </p:ext>
            </p:extLst>
          </p:nvPr>
        </p:nvGraphicFramePr>
        <p:xfrm>
          <a:off x="3554955" y="2966867"/>
          <a:ext cx="1904307" cy="42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43891200" imgH="9944100" progId="Equation.DSMT4">
                  <p:embed/>
                </p:oleObj>
              </mc:Choice>
              <mc:Fallback>
                <p:oleObj name="Equation" r:id="rId5" imgW="43891200" imgH="9944100" progId="Equation.DSMT4">
                  <p:embed/>
                  <p:pic>
                    <p:nvPicPr>
                      <p:cNvPr id="42" name="Object 3">
                        <a:extLst>
                          <a:ext uri="{FF2B5EF4-FFF2-40B4-BE49-F238E27FC236}">
                            <a16:creationId xmlns:a16="http://schemas.microsoft.com/office/drawing/2014/main" id="{FC876400-9CEF-694D-A472-0775C246D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955" y="2966867"/>
                        <a:ext cx="1904307" cy="429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">
            <a:extLst>
              <a:ext uri="{FF2B5EF4-FFF2-40B4-BE49-F238E27FC236}">
                <a16:creationId xmlns:a16="http://schemas.microsoft.com/office/drawing/2014/main" id="{D3C3314D-7994-DA43-875F-8722FACD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721" y="3430292"/>
            <a:ext cx="1578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CCFF"/>
                </a:solidFill>
                <a:latin typeface="Helvetica" pitchFamily="2" charset="0"/>
              </a:rPr>
              <a:t>Surface emission</a:t>
            </a:r>
            <a:endParaRPr lang="en-US" altLang="en-US" sz="2400" dirty="0">
              <a:solidFill>
                <a:srgbClr val="00CCFF"/>
              </a:solidFill>
              <a:latin typeface="Helvetica" pitchFamily="2" charset="0"/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B398635C-75CC-5D44-963E-0C6898D3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007" y="4240552"/>
            <a:ext cx="24516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CC99"/>
                </a:solidFill>
                <a:latin typeface="Helvetica" pitchFamily="2" charset="0"/>
              </a:rPr>
              <a:t>Surface reflection</a:t>
            </a:r>
            <a:endParaRPr lang="en-US" altLang="en-US" sz="2400" dirty="0">
              <a:solidFill>
                <a:srgbClr val="00CC99"/>
              </a:solidFill>
              <a:latin typeface="Helvetica" pitchFamily="2" charset="0"/>
            </a:endParaRPr>
          </a:p>
        </p:txBody>
      </p:sp>
      <p:sp>
        <p:nvSpPr>
          <p:cNvPr id="53" name="Text Box 11">
            <a:extLst>
              <a:ext uri="{FF2B5EF4-FFF2-40B4-BE49-F238E27FC236}">
                <a16:creationId xmlns:a16="http://schemas.microsoft.com/office/drawing/2014/main" id="{54F283D1-84AE-FA4E-9BB0-E221A54F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949" y="3811370"/>
            <a:ext cx="2052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808080"/>
                </a:solidFill>
                <a:latin typeface="Helvetica" pitchFamily="2" charset="0"/>
              </a:rPr>
              <a:t>Cloud/rain contribution</a:t>
            </a:r>
            <a:endParaRPr lang="en-US" altLang="en-US" sz="2400" dirty="0">
              <a:solidFill>
                <a:srgbClr val="808080"/>
              </a:solidFill>
              <a:latin typeface="Helvetica" pitchFamily="2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6AFF9DA-7A16-BD44-90CF-80F958722870}"/>
              </a:ext>
            </a:extLst>
          </p:cNvPr>
          <p:cNvSpPr txBox="1"/>
          <p:nvPr/>
        </p:nvSpPr>
        <p:spPr>
          <a:xfrm>
            <a:off x="369778" y="4020742"/>
            <a:ext cx="209622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O3 and Skin Temperature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84CB76B-0AEC-3C4B-BDC3-D6063AD496CF}"/>
              </a:ext>
            </a:extLst>
          </p:cNvPr>
          <p:cNvSpPr txBox="1"/>
          <p:nvPr/>
        </p:nvSpPr>
        <p:spPr>
          <a:xfrm>
            <a:off x="6628088" y="4020741"/>
            <a:ext cx="209622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Radiances</a:t>
            </a:r>
            <a:r>
              <a:rPr lang="fr-FR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endParaRPr lang="fr-FR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CE6B3ED-50BD-8D42-B0C8-5ED503C2A5A7}"/>
              </a:ext>
            </a:extLst>
          </p:cNvPr>
          <p:cNvSpPr txBox="1"/>
          <p:nvPr/>
        </p:nvSpPr>
        <p:spPr>
          <a:xfrm>
            <a:off x="773141" y="5314440"/>
            <a:ext cx="14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Aerosols ?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AB76393D-136C-4349-BC24-DAF5D714BA8E}"/>
              </a:ext>
            </a:extLst>
          </p:cNvPr>
          <p:cNvSpPr/>
          <p:nvPr/>
        </p:nvSpPr>
        <p:spPr>
          <a:xfrm rot="10800000">
            <a:off x="1223158" y="4916378"/>
            <a:ext cx="320634" cy="38001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7188644-B416-614C-A1E5-DFD4254C848C}"/>
              </a:ext>
            </a:extLst>
          </p:cNvPr>
          <p:cNvSpPr txBox="1"/>
          <p:nvPr/>
        </p:nvSpPr>
        <p:spPr>
          <a:xfrm>
            <a:off x="3793721" y="5278815"/>
            <a:ext cx="14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Aerosols </a:t>
            </a:r>
            <a:r>
              <a:rPr lang="fr-FR" sz="2000" b="1" dirty="0">
                <a:solidFill>
                  <a:srgbClr val="FF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?</a:t>
            </a:r>
          </a:p>
        </p:txBody>
      </p:sp>
      <p:sp>
        <p:nvSpPr>
          <p:cNvPr id="60" name="Flèche vers le bas 59">
            <a:extLst>
              <a:ext uri="{FF2B5EF4-FFF2-40B4-BE49-F238E27FC236}">
                <a16:creationId xmlns:a16="http://schemas.microsoft.com/office/drawing/2014/main" id="{FE0B2FA9-D179-1E4B-A5A4-973465010050}"/>
              </a:ext>
            </a:extLst>
          </p:cNvPr>
          <p:cNvSpPr/>
          <p:nvPr/>
        </p:nvSpPr>
        <p:spPr>
          <a:xfrm rot="10800000">
            <a:off x="4243738" y="4880753"/>
            <a:ext cx="320634" cy="38001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DB497F8-E06A-E44E-BECE-0EB3631C3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869" y="5783277"/>
            <a:ext cx="625211" cy="503683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E7BDFF46-CC73-314B-A08E-2F0A5272B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26" y="5799748"/>
            <a:ext cx="625211" cy="499910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3FBE9FCF-E56D-7642-9947-09ADEC5F5026}"/>
              </a:ext>
            </a:extLst>
          </p:cNvPr>
          <p:cNvSpPr txBox="1"/>
          <p:nvPr/>
        </p:nvSpPr>
        <p:spPr>
          <a:xfrm>
            <a:off x="3777398" y="6487507"/>
            <a:ext cx="14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Step</a:t>
            </a:r>
            <a:r>
              <a:rPr lang="fr-FR" sz="2000" b="1" dirty="0">
                <a:solidFill>
                  <a:srgbClr val="00B05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1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2E47E10-5DF4-6143-A875-3031E7223096}"/>
              </a:ext>
            </a:extLst>
          </p:cNvPr>
          <p:cNvSpPr txBox="1"/>
          <p:nvPr/>
        </p:nvSpPr>
        <p:spPr>
          <a:xfrm>
            <a:off x="773140" y="6400699"/>
            <a:ext cx="14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Step</a:t>
            </a:r>
            <a:r>
              <a:rPr lang="fr-FR" sz="2000" b="1" dirty="0">
                <a:solidFill>
                  <a:srgbClr val="00B05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2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62EAD02-EC36-7D47-B097-189974666923}"/>
              </a:ext>
            </a:extLst>
          </p:cNvPr>
          <p:cNvSpPr txBox="1"/>
          <p:nvPr/>
        </p:nvSpPr>
        <p:spPr>
          <a:xfrm>
            <a:off x="6780238" y="6472453"/>
            <a:ext cx="14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Step</a:t>
            </a:r>
            <a:r>
              <a:rPr lang="fr-FR" sz="2000" b="1" dirty="0">
                <a:solidFill>
                  <a:srgbClr val="00B05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974F0FF-57E2-BA43-813A-D6AA1039C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202" y="5799747"/>
            <a:ext cx="691201" cy="534713"/>
          </a:xfrm>
          <a:prstGeom prst="rect">
            <a:avLst/>
          </a:prstGeom>
        </p:spPr>
      </p:pic>
      <p:pic>
        <p:nvPicPr>
          <p:cNvPr id="28" name="Image 3">
            <a:extLst>
              <a:ext uri="{FF2B5EF4-FFF2-40B4-BE49-F238E27FC236}">
                <a16:creationId xmlns:a16="http://schemas.microsoft.com/office/drawing/2014/main" id="{3B62C5A6-790C-3A4F-AE80-EA8767297FB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" y="2925"/>
            <a:ext cx="9144000" cy="938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0F8F6C1-6142-A14B-9619-192EC64365F5}"/>
              </a:ext>
            </a:extLst>
          </p:cNvPr>
          <p:cNvSpPr txBox="1"/>
          <p:nvPr/>
        </p:nvSpPr>
        <p:spPr>
          <a:xfrm>
            <a:off x="1686301" y="216967"/>
            <a:ext cx="2707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1000" b="1" dirty="0">
                <a:latin typeface="Baskerville" panose="02020502070401020303" pitchFamily="18" charset="0"/>
                <a:ea typeface="Baskerville" panose="02020502070401020303" pitchFamily="18" charset="0"/>
              </a:rPr>
              <a:t>Mohammad EL  AABARIBAOUNE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1000" b="1" dirty="0">
                <a:latin typeface="Baskerville" panose="02020502070401020303" pitchFamily="18" charset="0"/>
                <a:ea typeface="Baskerville" panose="02020502070401020303" pitchFamily="18" charset="0"/>
              </a:rPr>
              <a:t>3d </a:t>
            </a:r>
            <a:r>
              <a:rPr lang="en-GB" sz="1000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Yr</a:t>
            </a:r>
            <a:r>
              <a:rPr lang="en-GB" sz="1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PhD student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fr-FR" sz="1000" b="1" dirty="0">
                <a:latin typeface="Baskerville" panose="02020502070401020303" pitchFamily="18" charset="0"/>
                <a:ea typeface="Baskerville" panose="02020502070401020303" pitchFamily="18" charset="0"/>
              </a:rPr>
              <a:t>elaabaribaoune@cerfacs.fr</a:t>
            </a:r>
            <a:endParaRPr lang="en-GB" sz="10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D237448-376E-0B45-8CA8-A7B0ED91227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" y="6053"/>
            <a:ext cx="1500936" cy="933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BFF39D9-4171-3141-9615-8EA49FBDF806}"/>
              </a:ext>
            </a:extLst>
          </p:cNvPr>
          <p:cNvSpPr txBox="1"/>
          <p:nvPr/>
        </p:nvSpPr>
        <p:spPr>
          <a:xfrm>
            <a:off x="6137397" y="1270317"/>
            <a:ext cx="261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IASI 2021 Conference</a:t>
            </a:r>
          </a:p>
          <a:p>
            <a:r>
              <a:rPr lang="en-GB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en-GB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05-12 December 2021, Evian, France.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DEC2B30-E759-174B-AA1A-2D662C3007BB}"/>
              </a:ext>
            </a:extLst>
          </p:cNvPr>
          <p:cNvSpPr txBox="1"/>
          <p:nvPr/>
        </p:nvSpPr>
        <p:spPr>
          <a:xfrm>
            <a:off x="252524" y="1192654"/>
            <a:ext cx="49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Mohammad El Aabaribaoune</a:t>
            </a:r>
            <a:r>
              <a:rPr lang="en-GB" sz="1200" baseline="30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GB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, Emanuele Emili</a:t>
            </a:r>
            <a:r>
              <a:rPr lang="en-GB" sz="1200" baseline="30000" dirty="0">
                <a:latin typeface="Baskerville" panose="02020502070401020303" pitchFamily="18" charset="0"/>
                <a:ea typeface="Baskerville" panose="02020502070401020303" pitchFamily="18" charset="0"/>
              </a:rPr>
              <a:t>1</a:t>
            </a:r>
            <a:r>
              <a:rPr lang="en-GB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, and Vincent Guidard</a:t>
            </a:r>
            <a:r>
              <a:rPr lang="en-GB" sz="1200" baseline="30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GB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fr-FR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1-CECI, Université de Toulouse, Cerfacs, CNRS, Toulouse, France.                                                       </a:t>
            </a:r>
          </a:p>
          <a:p>
            <a:r>
              <a:rPr lang="fr-FR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2-﻿CNRM, Université de Toulouse, Météo France, CNRS, Toulouse, France.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0C9F01F-2B8B-3642-A43D-CA2E60D46544}"/>
              </a:ext>
            </a:extLst>
          </p:cNvPr>
          <p:cNvSpPr txBox="1"/>
          <p:nvPr/>
        </p:nvSpPr>
        <p:spPr>
          <a:xfrm>
            <a:off x="-11290" y="923436"/>
            <a:ext cx="920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Towards the assimilation of IASI Level 1 radiances for ozone and aerosols in a chemical transport model </a:t>
            </a:r>
          </a:p>
        </p:txBody>
      </p:sp>
    </p:spTree>
    <p:extLst>
      <p:ext uri="{BB962C8B-B14F-4D97-AF65-F5344CB8AC3E}">
        <p14:creationId xmlns:p14="http://schemas.microsoft.com/office/powerpoint/2010/main" val="1593800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109</Words>
  <Application>Microsoft Macintosh PowerPoint</Application>
  <PresentationFormat>Affichage à l'écran (4:3)</PresentationFormat>
  <Paragraphs>20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Baskerville</vt:lpstr>
      <vt:lpstr>Calibri</vt:lpstr>
      <vt:lpstr>Helvetica</vt:lpstr>
      <vt:lpstr>Wingdings</vt:lpstr>
      <vt:lpstr>Thème Office</vt:lpstr>
      <vt:lpstr>Equation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Mireille Sels-Cazaux</dc:creator>
  <cp:lastModifiedBy>Microsoft Office User</cp:lastModifiedBy>
  <cp:revision>154</cp:revision>
  <cp:lastPrinted>2021-12-07T10:25:07Z</cp:lastPrinted>
  <dcterms:created xsi:type="dcterms:W3CDTF">2015-02-08T18:16:35Z</dcterms:created>
  <dcterms:modified xsi:type="dcterms:W3CDTF">2021-12-07T10:25:56Z</dcterms:modified>
</cp:coreProperties>
</file>